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72" r:id="rId2"/>
  </p:sldMasterIdLst>
  <p:notesMasterIdLst>
    <p:notesMasterId r:id="rId21"/>
  </p:notesMasterIdLst>
  <p:handoutMasterIdLst>
    <p:handoutMasterId r:id="rId22"/>
  </p:handoutMasterIdLst>
  <p:sldIdLst>
    <p:sldId id="329" r:id="rId3"/>
    <p:sldId id="367" r:id="rId4"/>
    <p:sldId id="368" r:id="rId5"/>
    <p:sldId id="369" r:id="rId6"/>
    <p:sldId id="370" r:id="rId7"/>
    <p:sldId id="371" r:id="rId8"/>
    <p:sldId id="372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383" r:id="rId20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B453016-8052-455E-8AF8-CE9EC55D1698}">
          <p14:sldIdLst>
            <p14:sldId id="329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AE1"/>
    <a:srgbClr val="7650E4"/>
    <a:srgbClr val="FFFFFF"/>
    <a:srgbClr val="F6F6E7"/>
    <a:srgbClr val="CCECFF"/>
    <a:srgbClr val="CCFFCC"/>
    <a:srgbClr val="FF7C80"/>
    <a:srgbClr val="FFABAB"/>
    <a:srgbClr val="FFCC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00" autoAdjust="0"/>
    <p:restoredTop sz="94700" autoAdjust="0"/>
  </p:normalViewPr>
  <p:slideViewPr>
    <p:cSldViewPr>
      <p:cViewPr varScale="1">
        <p:scale>
          <a:sx n="110" d="100"/>
          <a:sy n="110" d="100"/>
        </p:scale>
        <p:origin x="366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81" y="1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289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9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81" y="9429289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fld id="{6111407A-DDC7-4676-A7C5-94B867A79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100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81" y="1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77" y="4715494"/>
            <a:ext cx="5437524" cy="446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97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289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81" y="9429289"/>
            <a:ext cx="2945454" cy="4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6" rIns="93029" bIns="4651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 smtClean="0">
                <a:latin typeface="Verdana" pitchFamily="34" charset="0"/>
              </a:defRPr>
            </a:lvl1pPr>
          </a:lstStyle>
          <a:p>
            <a:pPr>
              <a:defRPr/>
            </a:pPr>
            <a:fld id="{34CBEC73-10AA-4B09-8AFF-36648FAF7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453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Line 2"/>
          <p:cNvSpPr>
            <a:spLocks noChangeShapeType="1"/>
          </p:cNvSpPr>
          <p:nvPr/>
        </p:nvSpPr>
        <p:spPr bwMode="auto">
          <a:xfrm>
            <a:off x="97536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1217" y="466725"/>
            <a:ext cx="90424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32417" y="3049588"/>
            <a:ext cx="83312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6ADC008-74B1-4A31-AD55-DCC511B984B7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51208" name="Group 8"/>
          <p:cNvGrpSpPr>
            <a:grpSpLocks/>
          </p:cNvGrpSpPr>
          <p:nvPr/>
        </p:nvGrpSpPr>
        <p:grpSpPr bwMode="auto">
          <a:xfrm>
            <a:off x="9990671" y="2992438"/>
            <a:ext cx="1784351" cy="2189162"/>
            <a:chOff x="4704" y="1885"/>
            <a:chExt cx="843" cy="1379"/>
          </a:xfrm>
        </p:grpSpPr>
        <p:sp>
          <p:nvSpPr>
            <p:cNvPr id="51209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0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1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2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3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4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5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6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7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8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9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0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1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2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3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4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5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6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7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8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9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0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1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2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3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4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5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6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7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8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9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51240" name="Line 40"/>
          <p:cNvSpPr>
            <a:spLocks noChangeShapeType="1"/>
          </p:cNvSpPr>
          <p:nvPr/>
        </p:nvSpPr>
        <p:spPr bwMode="auto">
          <a:xfrm>
            <a:off x="406400" y="2819400"/>
            <a:ext cx="10972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9322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504C9-0E46-46FB-BC73-78AE483E6756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3666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122239"/>
            <a:ext cx="27432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9"/>
            <a:ext cx="80264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CAE65-4DCF-4CB1-A147-C6DD267E4612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68217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A4D0C2C3-A952-4EA3-9020-D0461A5F683D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5550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A72E95B3-E21F-4B87-8F12-1D76872924EA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7946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31085781-6D09-4CD7-958E-0BDD64E14793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75160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9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22175DC8-0D90-4DEB-99EB-29943C069F9A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35369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33" y="1755775"/>
            <a:ext cx="2152651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444D26"/>
                </a:solidFill>
              </a:rPr>
              <a:pPr>
                <a:defRPr/>
              </a:pPr>
              <a:t>12/23/2020 1:02 PM</a:t>
            </a:fld>
            <a:endParaRPr lang="en-US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3108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33" y="1755775"/>
            <a:ext cx="2152651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444D26"/>
                </a:solidFill>
              </a:rPr>
              <a:pPr>
                <a:defRPr/>
              </a:pPr>
              <a:t>12/23/2020 1:02 PM</a:t>
            </a:fld>
            <a:endParaRPr lang="en-US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486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Line 2"/>
          <p:cNvSpPr>
            <a:spLocks noChangeShapeType="1"/>
          </p:cNvSpPr>
          <p:nvPr/>
        </p:nvSpPr>
        <p:spPr bwMode="auto">
          <a:xfrm>
            <a:off x="97536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1217" y="466725"/>
            <a:ext cx="90424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32417" y="3049588"/>
            <a:ext cx="83312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6ADC008-74B1-4A31-AD55-DCC511B984B7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51208" name="Group 8"/>
          <p:cNvGrpSpPr>
            <a:grpSpLocks/>
          </p:cNvGrpSpPr>
          <p:nvPr/>
        </p:nvGrpSpPr>
        <p:grpSpPr bwMode="auto">
          <a:xfrm>
            <a:off x="9990671" y="2992438"/>
            <a:ext cx="1784351" cy="2189162"/>
            <a:chOff x="4704" y="1885"/>
            <a:chExt cx="843" cy="1379"/>
          </a:xfrm>
        </p:grpSpPr>
        <p:sp>
          <p:nvSpPr>
            <p:cNvPr id="51209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0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1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2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3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4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5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6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7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8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19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0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1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2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3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4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5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6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7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8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29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0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1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2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3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4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5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6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7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8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39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51240" name="Line 40"/>
          <p:cNvSpPr>
            <a:spLocks noChangeShapeType="1"/>
          </p:cNvSpPr>
          <p:nvPr/>
        </p:nvSpPr>
        <p:spPr bwMode="auto">
          <a:xfrm>
            <a:off x="406400" y="2819400"/>
            <a:ext cx="10972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8254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20C0E-8FE9-4E73-8BC9-44814D99A237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2511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20C0E-8FE9-4E73-8BC9-44814D99A237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17842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B27F4-E7A6-4CF9-AAFF-8543B07415DF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559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F8DDF-7A6D-4EA5-80D1-A3F1976FDFEC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04720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D746C-E2E1-4304-A4F7-03C0B4A6C333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299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CADD1-C171-4ECF-8D3E-7E6475982632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522312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05565-0E23-423F-A3FE-1253E49A752B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6027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63155-5289-480C-9D09-944D943A78F5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450422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3126A-341A-402E-A7AD-9F103FDB51D7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2481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504C9-0E46-46FB-BC73-78AE483E6756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69049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122239"/>
            <a:ext cx="27432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9"/>
            <a:ext cx="80264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CAE65-4DCF-4CB1-A147-C6DD267E4612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94990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A4D0C2C3-A952-4EA3-9020-D0461A5F683D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93683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B27F4-E7A6-4CF9-AAFF-8543B07415DF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64804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A72E95B3-E21F-4B87-8F12-1D76872924EA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376536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31085781-6D09-4CD7-958E-0BDD64E14793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132893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719265"/>
            <a:ext cx="53848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9600" y="4000501"/>
            <a:ext cx="53848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22175DC8-0D90-4DEB-99EB-29943C069F9A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70109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33" y="1755775"/>
            <a:ext cx="2152651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444D26"/>
                </a:solidFill>
              </a:rPr>
              <a:pPr>
                <a:defRPr/>
              </a:pPr>
              <a:t>12/23/2020 1:02 PM</a:t>
            </a:fld>
            <a:endParaRPr lang="en-US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3769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33" y="1755775"/>
            <a:ext cx="2152651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444D26"/>
                </a:solidFill>
              </a:rPr>
              <a:pPr>
                <a:defRPr/>
              </a:pPr>
              <a:t>12/23/2020 1:02 PM</a:t>
            </a:fld>
            <a:endParaRPr lang="en-US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4297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F8DDF-7A6D-4EA5-80D1-A3F1976FDFEC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96749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D746C-E2E1-4304-A4F7-03C0B4A6C333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01236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CADD1-C171-4ECF-8D3E-7E6475982632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2193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05565-0E23-423F-A3FE-1253E49A752B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099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63155-5289-480C-9D09-944D943A78F5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4169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3126A-341A-402E-A7AD-9F103FDB51D7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4158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Line 2"/>
          <p:cNvSpPr>
            <a:spLocks noChangeShapeType="1"/>
          </p:cNvSpPr>
          <p:nvPr/>
        </p:nvSpPr>
        <p:spPr bwMode="auto">
          <a:xfrm>
            <a:off x="106172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2238"/>
            <a:ext cx="10058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19263"/>
            <a:ext cx="109728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eaLnBrk="1" hangingPunct="1"/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eaLnBrk="1" hangingPunct="1"/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1" hangingPunct="1"/>
            <a:fld id="{E374248A-D300-4523-80F2-101FFC93A2CE}" type="slidenum">
              <a:rPr lang="ru-RU" altLang="en-US">
                <a:solidFill>
                  <a:srgbClr val="000000"/>
                </a:solidFill>
              </a:rPr>
              <a:pPr eaLnBrk="1" hangingPunct="1"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50184" name="Group 8"/>
          <p:cNvGrpSpPr>
            <a:grpSpLocks/>
          </p:cNvGrpSpPr>
          <p:nvPr/>
        </p:nvGrpSpPr>
        <p:grpSpPr bwMode="auto">
          <a:xfrm>
            <a:off x="10871205" y="152400"/>
            <a:ext cx="1056217" cy="1295400"/>
            <a:chOff x="5136" y="960"/>
            <a:chExt cx="528" cy="864"/>
          </a:xfrm>
        </p:grpSpPr>
        <p:sp>
          <p:nvSpPr>
            <p:cNvPr id="5018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333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71" r:id="rId1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Line 2"/>
          <p:cNvSpPr>
            <a:spLocks noChangeShapeType="1"/>
          </p:cNvSpPr>
          <p:nvPr/>
        </p:nvSpPr>
        <p:spPr bwMode="auto">
          <a:xfrm>
            <a:off x="106172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2238"/>
            <a:ext cx="10058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19263"/>
            <a:ext cx="109728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eaLnBrk="1" hangingPunct="1"/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eaLnBrk="1" hangingPunct="1"/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1" hangingPunct="1"/>
            <a:fld id="{E374248A-D300-4523-80F2-101FFC93A2CE}" type="slidenum">
              <a:rPr lang="ru-RU" altLang="en-US">
                <a:solidFill>
                  <a:srgbClr val="000000"/>
                </a:solidFill>
              </a:rPr>
              <a:pPr eaLnBrk="1" hangingPunct="1"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50184" name="Group 8"/>
          <p:cNvGrpSpPr>
            <a:grpSpLocks/>
          </p:cNvGrpSpPr>
          <p:nvPr/>
        </p:nvGrpSpPr>
        <p:grpSpPr bwMode="auto">
          <a:xfrm>
            <a:off x="10871205" y="152400"/>
            <a:ext cx="1056217" cy="1295400"/>
            <a:chOff x="5136" y="960"/>
            <a:chExt cx="528" cy="864"/>
          </a:xfrm>
        </p:grpSpPr>
        <p:sp>
          <p:nvSpPr>
            <p:cNvPr id="5018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9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0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21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041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  <p:sldLayoutId id="2147483888" r:id="rId16"/>
    <p:sldLayoutId id="2147483889" r:id="rId1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9768408" y="-72525"/>
            <a:ext cx="1872208" cy="2969514"/>
            <a:chOff x="8904312" y="271637"/>
            <a:chExt cx="1659647" cy="2632370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8904312" y="271637"/>
              <a:ext cx="1659647" cy="2632370"/>
              <a:chOff x="8904312" y="271637"/>
              <a:chExt cx="1659647" cy="2632370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7143" l="2719" r="90937">
                            <a14:foregroundMark x1="24169" y1="58286" x2="24169" y2="58286"/>
                            <a14:foregroundMark x1="24169" y1="51238" x2="25982" y2="51238"/>
                            <a14:foregroundMark x1="27492" y1="50095" x2="32931" y2="47429"/>
                            <a14:foregroundMark x1="19940" y1="37524" x2="19940" y2="37524"/>
                            <a14:foregroundMark x1="21450" y1="32571" x2="21450" y2="32571"/>
                            <a14:foregroundMark x1="29305" y1="30476" x2="29305" y2="30476"/>
                            <a14:foregroundMark x1="51964" y1="39238" x2="51964" y2="39238"/>
                            <a14:foregroundMark x1="55287" y1="31429" x2="55287" y2="31429"/>
                            <a14:foregroundMark x1="60725" y1="26476" x2="60725" y2="26476"/>
                            <a14:foregroundMark x1="61631" y1="21714" x2="61631" y2="21714"/>
                            <a14:foregroundMark x1="77946" y1="81333" x2="77946" y2="81333"/>
                            <a14:foregroundMark x1="43202" y1="81905" x2="43202" y2="81905"/>
                            <a14:foregroundMark x1="34441" y1="80190" x2="34441" y2="80190"/>
                            <a14:foregroundMark x1="19033" y1="76952" x2="19033" y2="76952"/>
                            <a14:foregroundMark x1="18127" y1="80190" x2="18127" y2="80190"/>
                            <a14:foregroundMark x1="18127" y1="84571" x2="18127" y2="84571"/>
                            <a14:foregroundMark x1="29305" y1="82476" x2="29305" y2="82476"/>
                            <a14:foregroundMark x1="28399" y1="85714" x2="28399" y2="85714"/>
                            <a14:foregroundMark x1="24169" y1="86857" x2="83988" y2="92762"/>
                            <a14:foregroundMark x1="49245" y1="66476" x2="75529" y2="56762"/>
                            <a14:foregroundMark x1="68580" y1="47429" x2="68580" y2="47429"/>
                            <a14:foregroundMark x1="68580" y1="47429" x2="60725" y2="57143"/>
                            <a14:foregroundMark x1="79758" y1="48381" x2="75529" y2="46286"/>
                            <a14:foregroundMark x1="75529" y1="46286" x2="72810" y2="46286"/>
                            <a14:foregroundMark x1="32931" y1="13905" x2="38066" y2="18286"/>
                            <a14:foregroundMark x1="35347" y1="10095" x2="43202" y2="6286"/>
                            <a14:foregroundMark x1="16314" y1="60571" x2="36254" y2="64952"/>
                            <a14:foregroundMark x1="37160" y1="65905" x2="42296" y2="69905"/>
                            <a14:foregroundMark x1="42296" y1="69905" x2="42296" y2="69905"/>
                            <a14:foregroundMark x1="77039" y1="58286" x2="77039" y2="58286"/>
                            <a14:foregroundMark x1="77946" y1="58286" x2="75529" y2="60571"/>
                            <a14:foregroundMark x1="30211" y1="46286" x2="30211" y2="46286"/>
                            <a14:foregroundMark x1="20544" y1="46857" x2="20544" y2="46857"/>
                            <a14:foregroundMark x1="13595" y1="58286" x2="13595" y2="58286"/>
                            <a14:foregroundMark x1="25982" y1="23238" x2="25982" y2="23238"/>
                            <a14:foregroundMark x1="51057" y1="20000" x2="51057" y2="20000"/>
                            <a14:foregroundMark x1="45921" y1="17333" x2="45921" y2="17333"/>
                            <a14:foregroundMark x1="41390" y1="20000" x2="41390" y2="20000"/>
                            <a14:foregroundMark x1="48338" y1="11238" x2="48338" y2="11238"/>
                            <a14:foregroundMark x1="47734" y1="7429" x2="47734" y2="7429"/>
                            <a14:foregroundMark x1="42296" y1="3048" x2="42296" y2="3048"/>
                            <a14:foregroundMark x1="51057" y1="86857" x2="35952" y2="91619"/>
                            <a14:foregroundMark x1="46224" y1="83048" x2="46828" y2="90095"/>
                            <a14:foregroundMark x1="53172" y1="86857" x2="53172" y2="86857"/>
                            <a14:foregroundMark x1="46224" y1="89905" x2="46224" y2="89905"/>
                            <a14:foregroundMark x1="49849" y1="85905" x2="64048" y2="86667"/>
                            <a14:foregroundMark x1="65257" y1="86667" x2="78550" y2="87238"/>
                            <a14:foregroundMark x1="75529" y1="85143" x2="71601" y2="91238"/>
                            <a14:foregroundMark x1="66465" y1="86286" x2="58912" y2="91238"/>
                            <a14:foregroundMark x1="62236" y1="87619" x2="61934" y2="90476"/>
                            <a14:foregroundMark x1="21148" y1="88000" x2="79456" y2="86857"/>
                            <a14:foregroundMark x1="26284" y1="86286" x2="35952" y2="89524"/>
                            <a14:foregroundMark x1="30211" y1="86857" x2="43505" y2="85143"/>
                            <a14:foregroundMark x1="44109" y1="85143" x2="44109" y2="85143"/>
                            <a14:foregroundMark x1="44109" y1="85143" x2="37160" y2="88762"/>
                            <a14:foregroundMark x1="33837" y1="88762" x2="33837" y2="88762"/>
                            <a14:foregroundMark x1="51057" y1="87238" x2="51057" y2="87238"/>
                            <a14:foregroundMark x1="51964" y1="87238" x2="51964" y2="87238"/>
                            <a14:foregroundMark x1="51964" y1="87238" x2="51964" y2="87238"/>
                            <a14:foregroundMark x1="59517" y1="88000" x2="64653" y2="86857"/>
                            <a14:foregroundMark x1="69789" y1="86286" x2="71601" y2="85524"/>
                            <a14:foregroundMark x1="75529" y1="84762" x2="75529" y2="84762"/>
                            <a14:foregroundMark x1="68580" y1="86667" x2="68580" y2="86667"/>
                            <a14:foregroundMark x1="66465" y1="86286" x2="64653" y2="86667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04312" y="271637"/>
                <a:ext cx="1659647" cy="263237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 flipV="1">
                <a:off x="8904312" y="2564903"/>
                <a:ext cx="432048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 flipV="1">
                <a:off x="9480376" y="2560721"/>
                <a:ext cx="432048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 flipV="1">
                <a:off x="9912424" y="2560721"/>
                <a:ext cx="432048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 flipV="1">
                <a:off x="9665904" y="2598069"/>
                <a:ext cx="68546" cy="1571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 flipV="1">
                <a:off x="8991840" y="2549884"/>
                <a:ext cx="432048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 flipV="1">
                <a:off x="9480376" y="2254593"/>
                <a:ext cx="432048" cy="942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 flipV="1">
                <a:off x="9984432" y="1268759"/>
                <a:ext cx="152440" cy="1440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 flipV="1">
                <a:off x="10056439" y="1268758"/>
                <a:ext cx="318467" cy="720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 flipV="1">
                <a:off x="9734450" y="1700808"/>
                <a:ext cx="51297" cy="72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 flipV="1">
                <a:off x="8991840" y="1773595"/>
                <a:ext cx="180422" cy="1432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 flipV="1">
                <a:off x="9840416" y="1484784"/>
                <a:ext cx="94867" cy="72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 flipV="1">
                <a:off x="9887849" y="1961911"/>
                <a:ext cx="432048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9887849" y="1390154"/>
                <a:ext cx="209498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4" name="Прямоугольник 23"/>
            <p:cNvSpPr/>
            <p:nvPr/>
          </p:nvSpPr>
          <p:spPr>
            <a:xfrm flipV="1">
              <a:off x="9172262" y="764704"/>
              <a:ext cx="175511" cy="1975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 flipV="1">
              <a:off x="9656629" y="689974"/>
              <a:ext cx="432048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 flipV="1">
              <a:off x="8991840" y="1040335"/>
              <a:ext cx="432048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2318" y="614398"/>
            <a:ext cx="7828791" cy="2077242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ru-RU" sz="3200" i="1" kern="1200" dirty="0" smtClean="0">
                <a:latin typeface="Calibri" panose="020F0502020204030204" pitchFamily="34" charset="0"/>
                <a:cs typeface="Arial" panose="020B0604020202020204" pitchFamily="34" charset="0"/>
              </a:rPr>
              <a:t>Содержание раздела</a:t>
            </a:r>
            <a:br>
              <a:rPr lang="ru-RU" sz="3200" i="1" kern="12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3200" i="1" kern="1200" dirty="0" smtClean="0">
                <a:latin typeface="Calibri" panose="020F0502020204030204" pitchFamily="34" charset="0"/>
                <a:cs typeface="Arial" panose="020B0604020202020204" pitchFamily="34" charset="0"/>
              </a:rPr>
              <a:t>«Доступная среда» </a:t>
            </a:r>
            <a:br>
              <a:rPr lang="ru-RU" sz="3200" i="1" kern="12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3200" i="1" kern="1200" dirty="0" smtClean="0">
                <a:latin typeface="Calibri" panose="020F0502020204030204" pitchFamily="34" charset="0"/>
                <a:cs typeface="Arial" panose="020B0604020202020204" pitchFamily="34" charset="0"/>
              </a:rPr>
              <a:t>в связи с внесениями изменений </a:t>
            </a:r>
            <a:br>
              <a:rPr lang="ru-RU" sz="3200" i="1" kern="12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3200" i="1" kern="1200" dirty="0" smtClean="0">
                <a:latin typeface="Calibri" panose="020F0502020204030204" pitchFamily="34" charset="0"/>
                <a:cs typeface="Arial" panose="020B0604020202020204" pitchFamily="34" charset="0"/>
              </a:rPr>
              <a:t>в структуру сайта с 01.01.2021г.</a:t>
            </a:r>
            <a:endParaRPr lang="ru-RU" sz="2400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823" y="3663437"/>
            <a:ext cx="6248400" cy="1944216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ru-RU" sz="2000" b="1" i="1" dirty="0" smtClean="0">
                <a:ln w="1905"/>
                <a:latin typeface="Calibri" panose="020F0502020204030204" pitchFamily="34" charset="0"/>
              </a:rPr>
              <a:t>Козловская Влада </a:t>
            </a:r>
            <a:r>
              <a:rPr lang="ru-RU" sz="2000" b="1" i="1" dirty="0" err="1" smtClean="0">
                <a:ln w="1905"/>
                <a:latin typeface="Calibri" panose="020F0502020204030204" pitchFamily="34" charset="0"/>
              </a:rPr>
              <a:t>Ринатовна</a:t>
            </a:r>
            <a:r>
              <a:rPr lang="ru-RU" sz="2000" b="1" i="1" dirty="0" smtClean="0">
                <a:ln w="1905"/>
                <a:latin typeface="Calibri" panose="020F0502020204030204" pitchFamily="34" charset="0"/>
              </a:rPr>
              <a:t>,</a:t>
            </a:r>
          </a:p>
          <a:p>
            <a:pPr>
              <a:spcBef>
                <a:spcPct val="0"/>
              </a:spcBef>
              <a:defRPr/>
            </a:pPr>
            <a:r>
              <a:rPr lang="ru-RU" sz="2000" b="1" i="1" dirty="0" smtClean="0">
                <a:ln w="1905"/>
                <a:latin typeface="Calibri" panose="020F0502020204030204" pitchFamily="34" charset="0"/>
              </a:rPr>
              <a:t>заместитель начальника ОО Советского района</a:t>
            </a:r>
            <a:endParaRPr lang="ru-RU" sz="2000" i="1" dirty="0">
              <a:ln w="1905"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11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6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1089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Об обеспечении беспрепятственного доступа в здания образовательной организации</a:t>
            </a:r>
            <a:endParaRPr lang="ru-RU" altLang="ru-RU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95800" y="2708920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Доступ </a:t>
            </a:r>
            <a:r>
              <a:rPr lang="ru-RU" dirty="0"/>
              <a:t>лиц с нарушением опорно-двигательного аппарата осуществляется через вход, оборудованный пандусами на первый этаж здания (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 далее</a:t>
            </a:r>
            <a:r>
              <a:rPr lang="ru-RU" dirty="0" smtClean="0"/>
              <a:t>)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При входе установлена «Кнопка вызова для инвалидов и лиц с ограниченными возможностями здоровья», которая обеспечивает вызов дежурного вахтера для связи с </a:t>
            </a:r>
            <a:r>
              <a:rPr lang="ru-RU" dirty="0" smtClean="0"/>
              <a:t>администрацией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71864" y="5183867"/>
            <a:ext cx="5021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Предлагаю разместить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приказ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и ФИО ответственного</a:t>
            </a:r>
            <a:r>
              <a:rPr lang="ru-RU" dirty="0"/>
              <a:t>),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телефон, или стрелка с указанием более удобного входа,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где не требуется пандус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38" y="2708920"/>
            <a:ext cx="3787730" cy="3002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525" y="5109104"/>
            <a:ext cx="1365461" cy="1349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9969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7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1089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специальных условиях питания</a:t>
            </a:r>
            <a:endParaRPr lang="ru-RU" altLang="ru-RU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352350"/>
              </p:ext>
            </p:extLst>
          </p:nvPr>
        </p:nvGraphicFramePr>
        <p:xfrm>
          <a:off x="671306" y="2636912"/>
          <a:ext cx="11182897" cy="112014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698643"/>
                <a:gridCol w="1839365"/>
                <a:gridCol w="1273483"/>
                <a:gridCol w="1137751"/>
                <a:gridCol w="5233655"/>
              </a:tblGrid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Вид помещения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Адрес места нахождения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Площадь, м²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Количество мест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Приспособленность для использования инвалидами и лицами с ограниченными возможностями здоровья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Столовая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29727" y="4044113"/>
            <a:ext cx="84465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 территории  расположена столовая, предметом деятельности которой является производство и реализация продукции собственного производства и услуг питания (или другое).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столовой созданы условия для питания обучающихся, сотрудников, в том числе для инвалидов и лиц с ограниченными возможностями здоровья. Инвалиды и лица с ограниченными возможностями здоровья имеют возможность приобретать питание без очереди. В столовой обеспечен беспрепятственный доступ в зал для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приема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пищи (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указать для какой группы ОВЗ), имеются раковины с локтевыми смесителями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357" y="4249213"/>
            <a:ext cx="2190928" cy="2129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4634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8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1089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специальных условиях охраны здоровья</a:t>
            </a:r>
            <a:endParaRPr lang="ru-RU" altLang="ru-RU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092022"/>
              </p:ext>
            </p:extLst>
          </p:nvPr>
        </p:nvGraphicFramePr>
        <p:xfrm>
          <a:off x="1055440" y="2492233"/>
          <a:ext cx="7148686" cy="178358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229448"/>
                <a:gridCol w="2919238"/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Параметр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Медицинский кабинет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Адрес местонахождения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Площадь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Количество мест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64" y="2200272"/>
            <a:ext cx="2391678" cy="238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7070" y="4776447"/>
            <a:ext cx="1152674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>
                <a:latin typeface="Calibri" panose="020F0502020204030204" pitchFamily="34" charset="0"/>
                <a:cs typeface="Calibri" panose="020F0502020204030204" pitchFamily="34" charset="0"/>
              </a:rPr>
              <a:t>Медицинская помощь всем обучающимся, в том числе инвалидам и лицам с ограниченными возможностями здоровья оказывается в медицинском кабинете, расположенном на первом этаже. </a:t>
            </a:r>
            <a:r>
              <a:rPr lang="ru-RU" sz="1900" b="1" i="1" u="sng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(Лицензия </a:t>
            </a:r>
            <a:r>
              <a:rPr lang="ru-RU" sz="1900" b="1" i="1" u="sng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осуществление медицинской деятельности от </a:t>
            </a:r>
            <a:r>
              <a:rPr lang="ru-RU" sz="1900" b="1" i="1" u="sng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………. или </a:t>
            </a:r>
            <a:r>
              <a:rPr lang="ru-RU" sz="1900" b="1" i="1" u="sng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договор с медицинской организацией</a:t>
            </a:r>
            <a:r>
              <a:rPr lang="ru-RU" sz="19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1900" dirty="0">
                <a:latin typeface="Calibri" panose="020F0502020204030204" pitchFamily="34" charset="0"/>
                <a:cs typeface="Calibri" panose="020F0502020204030204" pitchFamily="34" charset="0"/>
              </a:rPr>
              <a:t>. Доступ на первый этаж инвалидам и лицам с ограниченными возможностями здоровья осуществляется через вход, оборудованный пандусами, кнопкой вызова дежурного вахтера.</a:t>
            </a:r>
          </a:p>
          <a:p>
            <a:pPr algn="just"/>
            <a:r>
              <a:rPr 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Положение об охране здоровья обучающихся и педагогов </a:t>
            </a:r>
            <a:r>
              <a:rPr lang="ru-RU" sz="1900" b="1" i="1" u="sng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(можно прикрепить)</a:t>
            </a:r>
            <a:endParaRPr lang="ru-RU" sz="1900" b="1" i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3035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9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1089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Сведения о доступе к электронной информационно-образовательной среде, информационным системам и информационно-телекоммуникационным сетям и электронным ресурсам, к которым обеспечивается доступ учащихся</a:t>
            </a:r>
            <a:endParaRPr lang="ru-RU" altLang="ru-RU" sz="105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94977"/>
              </p:ext>
            </p:extLst>
          </p:nvPr>
        </p:nvGraphicFramePr>
        <p:xfrm>
          <a:off x="220038" y="2852936"/>
          <a:ext cx="5875962" cy="371323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047304"/>
                <a:gridCol w="1828658"/>
              </a:tblGrid>
              <a:tr h="3457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5945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Наличие в образовательной организации электронной информационно-образовательной среды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6411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Общее количество компьютеров с выходом в информационно-телекоммуникационную сеть «Интернет», к которым имеют доступ обучающиеся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6357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Общее количество ЭБС, к которым имеют доступ обучающиеся (собственных или на договорной основе)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863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Наличие собственных электронных образовательных ресурсов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Наличие сторонних электронных образовательных ресурсов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871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Наличие базы данных электронного каталога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312024" y="2564904"/>
            <a:ext cx="56886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Доступ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 ресурсам обеспечивается автоматически по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Wi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Fi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-диапазону, т.е. на территории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всего образовательного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учреждения.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Доступ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 информационным системам и информационно-телекоммуникационным сетям имеют все , в том числе инвалиды и лица с ограниченными возможностями здоровья.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Перечень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электронных образовательных ресурсов, к которым обеспечивается доступ обучающихся, в том числе приспособленных для использования инвалидами и лицами с ограниченными возможностями здоровья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Перечень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электронных образовательных ресурсов, к которым обеспечивается доступ обучающихся, в том числе приспособленных для использования инвалидами и лицами с ограниченными возможностями здоровья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Наличие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возможности оказания обучающимся психолого-педагогической, медицинской и социальной помощи</a:t>
            </a:r>
          </a:p>
        </p:txBody>
      </p:sp>
    </p:spTree>
    <p:extLst>
      <p:ext uri="{BB962C8B-B14F-4D97-AF65-F5344CB8AC3E}">
        <p14:creationId xmlns:p14="http://schemas.microsoft.com/office/powerpoint/2010/main" val="473168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10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0081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приспособленных электронных образовательных ресурсах, к которым обеспечивается доступ</a:t>
            </a:r>
            <a:endParaRPr lang="ru-RU" altLang="ru-RU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650019"/>
              </p:ext>
            </p:extLst>
          </p:nvPr>
        </p:nvGraphicFramePr>
        <p:xfrm>
          <a:off x="335360" y="2765149"/>
          <a:ext cx="7369101" cy="351931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104456"/>
                <a:gridCol w="3264645"/>
              </a:tblGrid>
              <a:tr h="45954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Ресурс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Ссылка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76203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Электронное образование в Республике Татарстан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45954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ФИПИ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45954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Минобр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45954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Единая коллекция ЦОР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45954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РЦМКО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45954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Министерство просвещения РФ</a:t>
                      </a:r>
                      <a:endParaRPr lang="ru-RU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909101" y="5453468"/>
            <a:ext cx="38884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Посмотреть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есть ли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версии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ресурсов для ОВЗ!!!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06" y="3933056"/>
            <a:ext cx="39814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811" y="2881269"/>
            <a:ext cx="4050239" cy="83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850" y="2281194"/>
            <a:ext cx="27432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6911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11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0081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Сведения о наличии специальных технических средств обучения коллективного и индивидуального пользования</a:t>
            </a:r>
            <a:endParaRPr lang="ru-RU" altLang="ru-RU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6275" y="2517927"/>
            <a:ext cx="1183096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Во время проведения занятий где обучаются инвалиды и обучающиеся с ОВЗ,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примененяются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мультимедийные средства, оргтехника и иные средства для повышения уровня восприятия учебной информации обучающимися с различными нарушениями. Имеются адаптированные образовательные программы.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Для разъяснения отдельных вопросов изучаемой дисциплины преподавателями дополнительно проводятся групповые и индивидуальные консультации,  для информирования родителей имеется сайт школы, электронный дневник.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Форма проведения текущей и итоговой аттестации для инвалидов может быть установлена с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учетом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индивидуальных психофизических особенностей (устно, письменно на бумаге, в форме тестирования и т.п.). При необходимости  проводится подбор и разработка учебных материалов в печатных и электронных формах, адаптированных к ограничениям их здоровья.</a:t>
            </a:r>
          </a:p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Учебные кабинеты оборудованы специальными техническими средствами обучения коллективного и индивидуального пользования, в том числе для детей-инвалидов и детей с ОВЗ.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Это: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·    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  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мультимедийные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комплексы (проектор и экран),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·         интерактивные доски,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·         ноутбуки ученические с подставкой под ТСО,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·         оборудование лингафонного кабинета,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·         телевизоры,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·         видеоплееры,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·         видео 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·         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МФУ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4869160"/>
            <a:ext cx="2823133" cy="1783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4856160"/>
            <a:ext cx="2520280" cy="180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8801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0081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наличии условий для беспрепятственного доступа в общежитии, интернате</a:t>
            </a:r>
            <a:endParaRPr lang="ru-RU" altLang="ru-RU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5324" y="2982724"/>
            <a:ext cx="40751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Интерната не имеется</a:t>
            </a:r>
          </a:p>
        </p:txBody>
      </p:sp>
    </p:spTree>
    <p:extLst>
      <p:ext uri="{BB962C8B-B14F-4D97-AF65-F5344CB8AC3E}">
        <p14:creationId xmlns:p14="http://schemas.microsoft.com/office/powerpoint/2010/main" val="1074371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13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10081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количестве жилых помещений в общежитии, интернате, приспособленных для использования инвалидами и лицами с ограниченными возможностями здоровья</a:t>
            </a:r>
            <a:endParaRPr lang="ru-RU" altLang="ru-RU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961372"/>
              </p:ext>
            </p:extLst>
          </p:nvPr>
        </p:nvGraphicFramePr>
        <p:xfrm>
          <a:off x="1775520" y="3068960"/>
          <a:ext cx="7863582" cy="168096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242388"/>
                <a:gridCol w="2621194"/>
              </a:tblGrid>
              <a:tr h="648072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мест в общежитиях, всего: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нет</a:t>
                      </a:r>
                      <a:endParaRPr lang="ru-RU" sz="18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том числе приспособленных для использования инвалидами и лицами с ограниченными возможностями здоровья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нет</a:t>
                      </a:r>
                      <a:endParaRPr lang="ru-RU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2604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5" y="1844824"/>
            <a:ext cx="5056978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1836535"/>
            <a:ext cx="6073024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6429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1700808"/>
            <a:ext cx="4896544" cy="4530898"/>
          </a:xfrm>
        </p:spPr>
        <p:txBody>
          <a:bodyPr/>
          <a:lstStyle/>
          <a:p>
            <a:pPr algn="ctr"/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Федеральной службы по надзору в сфере образования и науки от 14 августа 2020 г. № 831 “Об утверждении требований к структуре официального сайта образовательной организации в информационно-телекоммуникационной сети “Интернет” и формату представления на нем информации” 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800" i="1" u="sng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вступает в силу с </a:t>
            </a:r>
            <a:r>
              <a:rPr lang="ru-RU" sz="1800" i="1" u="sng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01.01.2021</a:t>
            </a: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1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8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8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Управления образования г.Казани </a:t>
            </a:r>
            <a:r>
              <a:rPr lang="ru-RU" sz="1800" i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27.11.2020 № 785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 приведении сайтов образовательных организаций г.Казани  в соответствие с Требованиями </a:t>
            </a:r>
            <a:r>
              <a:rPr lang="ru-RU" sz="1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Рособрнадзора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54726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03512" y="532620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Нормативные документы</a:t>
            </a:r>
            <a:endParaRPr lang="ru-RU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5075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6" y="1844824"/>
            <a:ext cx="3075820" cy="4530898"/>
          </a:xfrm>
        </p:spPr>
        <p:txBody>
          <a:bodyPr/>
          <a:lstStyle/>
          <a:p>
            <a:pPr algn="ctr"/>
            <a:r>
              <a:rPr lang="ru-RU" sz="18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Федеральной службы по надзору в сфере образования и науки от 14 августа 2020 г. № 831 “Об утверждении требований к структуре официального сайта образовательной организации в информационно-телекоммуникационной сети “Интернет” и формату представления на нем информации” 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800" i="1" u="sng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вступает в силу с </a:t>
            </a:r>
            <a:r>
              <a:rPr lang="ru-RU" sz="1800" i="1" u="sng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01.01.2021</a:t>
            </a:r>
            <a:r>
              <a:rPr lang="ru-RU" sz="1800" i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1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8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1800" i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942" y="1844824"/>
            <a:ext cx="8568952" cy="447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Стрелка вправо 8"/>
          <p:cNvSpPr/>
          <p:nvPr/>
        </p:nvSpPr>
        <p:spPr>
          <a:xfrm>
            <a:off x="3339033" y="3501008"/>
            <a:ext cx="571500" cy="733452"/>
          </a:xfrm>
          <a:prstGeom prst="rightArrow">
            <a:avLst/>
          </a:prstGeom>
          <a:solidFill>
            <a:srgbClr val="6A8AE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7650E4"/>
                </a:solidFill>
              </a:ln>
              <a:solidFill>
                <a:srgbClr val="6A8AE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3512" y="532620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Нормативные документы</a:t>
            </a:r>
            <a:endParaRPr lang="ru-RU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4007768" y="5589240"/>
            <a:ext cx="3816650" cy="360040"/>
          </a:xfrm>
          <a:prstGeom prst="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418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03512" y="532620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Нормативные документы</a:t>
            </a:r>
            <a:endParaRPr lang="ru-RU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074" name="Picture 2" descr="C:\Intel\WORK-2018\Декабрь-2020\Для РОО презентация по сайтам\2 - edf86fd3-77a5-461b-a834-c20ea86292f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362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4501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58315"/>
              </p:ext>
            </p:extLst>
          </p:nvPr>
        </p:nvGraphicFramePr>
        <p:xfrm>
          <a:off x="983431" y="2257228"/>
          <a:ext cx="10852866" cy="1267892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555206"/>
                <a:gridCol w="1987271"/>
                <a:gridCol w="1351131"/>
                <a:gridCol w="1786034"/>
                <a:gridCol w="1433275"/>
                <a:gridCol w="1739949"/>
              </a:tblGrid>
              <a:tr h="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объекта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Адрес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Оборудованные учебные кабинеты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Объекты для проведения практических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№ кабинета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Общая площадь, м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Общая площадь, м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0038" y="3573016"/>
            <a:ext cx="11659250" cy="30623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учебном кабинете № 114  установлен дверной проем шириной более 90 см, что позволяет посещать занятия инвалидам – колясочникам. Для обучающихся, передвигающихся в кресле-коляске выделены 1-2 первых стола в ряду у дверного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проема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В кабинете № 116 установлен мультимедийный проектор, в кабинете № 310 установлена интерактивная доска с мультимедийным проектором, первые столы в ряду у окна и в среднем ряду предусмотрены для обучающихся с нарушением слуха и зрения. На кабинетах 111, 114 кабинете № 14 учебного корпуса № 3 имеются таблички, выполненные плоско-выпуклым шрифтом Брайля и так далее.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Оснащённость кабинетов (указать возможности ОО)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.</a:t>
            </a:r>
            <a:r>
              <a:rPr kumimoji="0" lang="en-US" alt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</a:t>
            </a:r>
            <a:r>
              <a:rPr lang="ru-RU" altLang="ru-RU" sz="1400" dirty="0" smtClean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Н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апример</a:t>
            </a:r>
            <a:r>
              <a:rPr lang="en-US" altLang="ru-RU" sz="14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: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Акустическая система AUDAC WX802/OВ 70Вт с настенными креплениями с установкой (1 шт.) акустическая система AUDAC WX802/OВ 70Вт с настенными креплениями с установкой (1 шт.) Коммутационный шкаф (УЗО 16Ф силовой кабель 220В, соединительный кабель HD 15bin (1 шт.) Миникомпьютер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AsusVivoPC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UN62-M210M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slim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i3 4010U/4Gb/SSD128Gb/HDG4400/CR/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noOS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/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Eth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/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WiFi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/BT/65W/синий, монитор p\PHILIPS 227E6EDSD/00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Black-Cherry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(21.5" IPS-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ADS,LED,Wide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, 1920x1080, 5(14)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ms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, переходник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DisplayPort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-VGA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Cablexpert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A-DPM-VGAF-01,20M/15F,шнур интерфейса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hdmi-hdmi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, v1.4, 1.8м (1 шт.) Усилитель-микшер для систем громкой связи ROXTONE AA-120 c акустическим кабелем (1 шт.) Коммутационный шкаф для усилителя-микшера с установкой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Beллес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(1 шт.) Потолочное крепление для проектора ЕВ-1950 (цвет серебро штанга 85-145см) (1 шт.) Экран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настенно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-потолочный подпружиненный CS NORMA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видеоформатный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(4:3) 305х229 (1 шт.)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2116" y="1791552"/>
            <a:ext cx="70560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1" hangingPunct="1"/>
            <a:r>
              <a:rPr lang="ru-RU" altLang="ru-RU" sz="2000" b="1" i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 специально оборудованных учебных </a:t>
            </a:r>
            <a:r>
              <a:rPr lang="ru-RU" altLang="ru-RU" sz="20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кабинетах:</a:t>
            </a:r>
            <a:endParaRPr lang="ru-RU" altLang="ru-RU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2027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9635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приспособленных объектах для проведения практических занятий</a:t>
            </a:r>
            <a:endParaRPr lang="ru-RU" altLang="ru-RU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925149"/>
              </p:ext>
            </p:extLst>
          </p:nvPr>
        </p:nvGraphicFramePr>
        <p:xfrm>
          <a:off x="983431" y="2257228"/>
          <a:ext cx="10852866" cy="1267892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555206"/>
                <a:gridCol w="1987271"/>
                <a:gridCol w="1351131"/>
                <a:gridCol w="1786034"/>
                <a:gridCol w="1433275"/>
                <a:gridCol w="1739949"/>
              </a:tblGrid>
              <a:tr h="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объекта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Адрес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Оборудованные учебные кабинеты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Объекты для проведения практических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№ кабинета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Общая площадь, м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Общая площадь, м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14401"/>
              </p:ext>
            </p:extLst>
          </p:nvPr>
        </p:nvGraphicFramePr>
        <p:xfrm>
          <a:off x="983432" y="4149080"/>
          <a:ext cx="10873208" cy="89712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67011"/>
                <a:gridCol w="4801144"/>
                <a:gridCol w="550505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Адрес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оборудованных учебных кабинетов/объектов для проведения практических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Оснащенность оборудованных учебных кабинетов/объектов для проведения практических занятий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889209" y="3645024"/>
            <a:ext cx="96353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1" hangingPunct="1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</a:t>
            </a:r>
            <a:endParaRPr lang="ru-RU" altLang="ru-RU" sz="1050" i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11424" y="5229200"/>
            <a:ext cx="1098908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altLang="ru-RU" sz="1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Оснащённость кабинетов ( указать возможности ОО)</a:t>
            </a:r>
            <a:r>
              <a:rPr lang="en-US" altLang="ru-RU" sz="1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. 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Например</a:t>
            </a:r>
            <a:r>
              <a:rPr lang="en-US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:</a:t>
            </a:r>
            <a:endParaRPr lang="ru-RU" altLang="ru-RU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Акустическая система AUDAC WX802/OВ 70Вт с настенными креплениями с установкой (1 шт.) акустическая система AUDAC WX802/OВ 70Вт с настенными креплениями с установкой (1 шт.) Коммутационный шкаф (УЗО 16Ф силовой кабель 220В, соединительный кабель HD 15bin (1 шт.) Миникомпьютер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AsusVivoPC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UN62-M210M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slim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i3 4010U/4Gb/SSD128Gb/HDG4400/CR/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noOS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/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Eth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/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WiFi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/BT/65W/синий, монитор p\PHILIPS 227E6EDSD/00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Black-Cherry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(21.5" IPS-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ADS,LED,Wide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, 1920x1080, 5(14)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ms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, переходник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DisplayPort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-VGA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Cablexpert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A-DPM-VGAF-01,20M/15F,шнур интерфейса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hdmi-hdmi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, v1.4, 1.8м (1 шт.) Усилитель-микшер для систем громкой связи ROXTONE AA-120 c акустическим кабелем (1 шт.) Коммутационный шкаф для усилителя-микшера с установкой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Beллес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(1 шт.) Потолочное крепление для проектора ЕВ-1950 (цвет серебро штанга 85-145см) (1 шт.) Экран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настенно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-потолочный подпружиненный CS NORMA </a:t>
            </a:r>
            <a:r>
              <a:rPr lang="ru-RU" altLang="ru-RU" sz="1200" dirty="0" err="1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видеоформатный</a:t>
            </a:r>
            <a:r>
              <a:rPr lang="ru-RU" altLang="ru-RU" sz="1200" dirty="0">
                <a:latin typeface="Calibri" pitchFamily="34" charset="0"/>
                <a:ea typeface="Times New Roman" pitchFamily="18" charset="0"/>
                <a:cs typeface="Calibri" panose="020F0502020204030204" pitchFamily="34" charset="0"/>
              </a:rPr>
              <a:t> (4:3) 305х229 (1 шт.)</a:t>
            </a: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4465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9635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приспособленной библиотеке</a:t>
            </a:r>
            <a:endParaRPr lang="ru-RU" altLang="ru-RU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998977"/>
              </p:ext>
            </p:extLst>
          </p:nvPr>
        </p:nvGraphicFramePr>
        <p:xfrm>
          <a:off x="983432" y="2197361"/>
          <a:ext cx="10769557" cy="134848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636734"/>
                <a:gridCol w="2395714"/>
                <a:gridCol w="1300849"/>
                <a:gridCol w="1177097"/>
                <a:gridCol w="4259163"/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Вид помещения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Адрес места нахождения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Площадь, м²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Количество мест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Приспособленность для использования инвалидами и лицами с ограниченными возможностями здоровья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Библиотека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18413" y="3720191"/>
            <a:ext cx="94330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Библиотека располагает следующими возможностями для работы с инвалидами и лицами с ограниченными возможностями здоровья: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- доступ лиц с нарушением опорно-двигательного аппарата в библиотеку осуществляется через вход, оборудованный пандусами на первый этаж здания. Обеспечен беспрепятственный доступ в библиотеку, расположенную на первом этаже (или там, где у вас расположено). Имеется система сигнализации и оповещения. Обеспечена доступность прилегающей территории;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- в помещении библиотеки установлен мультимедийный проектор, имеются ноутбуки, функционирует точка доступа к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Wi-Fi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что обеспечивает возможность пользоваться библиотекой инвалидам и лицам с ограниченными возможностями здоровья;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- организован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on-line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доступ к электронным библиотечным системам (указать). Режим для слабовидящих, предусмотрена возможность масштабирования текстов электронных книг и так далее.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830" y="4184471"/>
            <a:ext cx="187771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005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96353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О специальных объектах спорта</a:t>
            </a:r>
            <a:endParaRPr lang="ru-RU" altLang="ru-RU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380300"/>
              </p:ext>
            </p:extLst>
          </p:nvPr>
        </p:nvGraphicFramePr>
        <p:xfrm>
          <a:off x="1055440" y="2411187"/>
          <a:ext cx="10513168" cy="243605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074188"/>
                <a:gridCol w="4556232"/>
                <a:gridCol w="1882748"/>
              </a:tblGrid>
              <a:tr h="0">
                <a:tc>
                  <a:txBody>
                    <a:bodyPr/>
                    <a:lstStyle/>
                    <a:p>
                      <a:pPr marL="93980" indent="-93980"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Вид объекта спорта (спортивное сооружение)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Адрес местонахождения объекта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Площадь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Спортивный зал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Спортивный зал для занятий настольным теннисом, стрелковый тир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Открытый стадион широкого профиля с элементами полосы препятствий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29727" y="5012906"/>
            <a:ext cx="11161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спортивном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зале,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открытом стадионе широкого профиля с элементами полосы препятствий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возможно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проведение занятий в специальных группах для лиц с ограниченными возможностями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21261299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r="22469"/>
          <a:stretch/>
        </p:blipFill>
        <p:spPr>
          <a:xfrm>
            <a:off x="9551041" y="314454"/>
            <a:ext cx="995780" cy="1014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8" y="0"/>
            <a:ext cx="963616" cy="1526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473" y="115315"/>
            <a:ext cx="82075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Подраздел «Доступная среда» должен содержать информацию о специальных условиях инвалидов и лиц с ОВЗ</a:t>
            </a:r>
            <a:endParaRPr lang="ru-RU" sz="2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20038" y="1645989"/>
            <a:ext cx="10403810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220038" y="1791809"/>
            <a:ext cx="619378" cy="619378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1424" y="1791552"/>
            <a:ext cx="96353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О приспособленных средствах обучения и воспитания</a:t>
            </a:r>
            <a:endParaRPr lang="ru-RU" altLang="ru-RU" sz="105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98177" y="930910"/>
            <a:ext cx="78475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 нем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должно быть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открывающихся вкладок, нажав на которые можно получить следующую информацию: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770" y="2276872"/>
            <a:ext cx="115932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Обучающими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и воспитательными средствами выступают: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• материальные средства (приборы, компьютеры, оборудование, включая спортивное оборудование и инвентарь, инструменты (в том числе музыкальные), другое техническое и материальное оснащение помещений, используемых в воспитательном процессе);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• коммуникативные средства (информационно-телекоммуникационные сети, аппаратно-программные и аудиовизуальные средства, официальный сайт, творческие объединения, психологические тренинги, обучающие семинары и т.д.);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• социокультурная среда, обеспечивающая организацию воспитательного процесса и развитие общекультурных и социально - личностных компетенций;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• коллектив и социальная группа как организующие условия воспитания (учебная группа, научные общества, различные формы  самоуправления, спортивные и творческие клубы и коллективы, объединения по интересам,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волонтерские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сообщества и др.);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• технические средства (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учебно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- лабораторные комплексы, выставки научных разработок и т.д.);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• окружающая среда (учебные кабинеты, актовый зал,  столовая и т.д.);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• социокультурная среда </a:t>
            </a: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Для обучения лиц с ограниченными возможностями используются следующие средства: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1) Вход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(описать)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2) На кабинетах если есть таблички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(описать)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3) мнемосхемы - тактильные схемы движения по кабинетам, сочетающие в себе,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плоско-выпуклые </a:t>
            </a:r>
          </a:p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элементы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 и надписи, выполненные шрифтом Брайля (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описать)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4) Оборудованы санитарно-гигиенические 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помещения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(описать)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5) 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медблок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и так далее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6) актовый зал и так далее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889" y="5445224"/>
            <a:ext cx="2483864" cy="129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074" y="5797148"/>
            <a:ext cx="2707253" cy="94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381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Сеть">
  <a:themeElements>
    <a:clrScheme name="Другая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9BDB67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Сеть">
  <a:themeElements>
    <a:clrScheme name="Другая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9BDB67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'День открытых дверей'</Template>
  <TotalTime>3290</TotalTime>
  <Words>2064</Words>
  <Application>Microsoft Office PowerPoint</Application>
  <PresentationFormat>Широкоэкранный</PresentationFormat>
  <Paragraphs>196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Verdana</vt:lpstr>
      <vt:lpstr>Wingdings</vt:lpstr>
      <vt:lpstr>5_Сеть</vt:lpstr>
      <vt:lpstr>6_Сеть</vt:lpstr>
      <vt:lpstr>Содержание раздела «Доступная среда»  в связи с внесениями изменений  в структуру сайта с 01.01.2021г.</vt:lpstr>
      <vt:lpstr>1. Приказ Федеральной службы по надзору в сфере образования и науки от 14 августа 2020 г. № 831 “Об утверждении требований к структуре официального сайта образовательной организации в информационно-телекоммуникационной сети “Интернет” и формату представления на нем информации” (вступает в силу с 01.01.2021)  2. Приказ Управления образования г.Казани от 27.11.2020 № 785 «О приведении сайтов образовательных организаций г.Казани  в соответствие с Требованиями Рособрнадзора»</vt:lpstr>
      <vt:lpstr>1. Приказ Федеральной службы по надзору в сфере образования и науки от 14 августа 2020 г. № 831 “Об утверждении требований к структуре официального сайта образовательной организации в информационно-телекоммуникационной сети “Интернет” и формату представления на нем информации” (вступает в силу с 01.01.2021)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ИМЦ Советского района г.Казани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Доступная среда для сайта</dc:title>
  <dc:creator>Юсупов Айрат Ильдарович</dc:creator>
  <cp:lastModifiedBy>Козловская Влада Ринатовна</cp:lastModifiedBy>
  <cp:revision>353</cp:revision>
  <cp:lastPrinted>2018-07-02T11:25:44Z</cp:lastPrinted>
  <dcterms:created xsi:type="dcterms:W3CDTF">2016-05-15T14:28:51Z</dcterms:created>
  <dcterms:modified xsi:type="dcterms:W3CDTF">2020-12-23T10:12:08Z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TC010170701049</vt:lpwstr>
  </property>
</Properties>
</file>